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444" r:id="rId4"/>
    <p:sldId id="467" r:id="rId5"/>
    <p:sldId id="445" r:id="rId6"/>
    <p:sldId id="446" r:id="rId7"/>
    <p:sldId id="447" r:id="rId8"/>
    <p:sldId id="448" r:id="rId9"/>
    <p:sldId id="449" r:id="rId10"/>
    <p:sldId id="450" r:id="rId11"/>
    <p:sldId id="451" r:id="rId12"/>
    <p:sldId id="452" r:id="rId13"/>
    <p:sldId id="453" r:id="rId14"/>
    <p:sldId id="454" r:id="rId15"/>
    <p:sldId id="455" r:id="rId16"/>
    <p:sldId id="456" r:id="rId17"/>
    <p:sldId id="457" r:id="rId18"/>
    <p:sldId id="458" r:id="rId19"/>
    <p:sldId id="423" r:id="rId20"/>
    <p:sldId id="424" r:id="rId21"/>
    <p:sldId id="459" r:id="rId22"/>
    <p:sldId id="460" r:id="rId23"/>
    <p:sldId id="461" r:id="rId24"/>
    <p:sldId id="462" r:id="rId25"/>
    <p:sldId id="463" r:id="rId26"/>
    <p:sldId id="464" r:id="rId27"/>
    <p:sldId id="465" r:id="rId28"/>
    <p:sldId id="466" r:id="rId29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76" autoAdjust="0"/>
    <p:restoredTop sz="94660"/>
  </p:normalViewPr>
  <p:slideViewPr>
    <p:cSldViewPr snapToGrid="0">
      <p:cViewPr varScale="1">
        <p:scale>
          <a:sx n="70" d="100"/>
          <a:sy n="70" d="100"/>
        </p:scale>
        <p:origin x="-40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38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CA3106F1-38F5-43C0-B28C-C7D3FA32B6CB}" type="datetimeFigureOut">
              <a:rPr lang="en-IN"/>
              <a:pPr>
                <a:defRPr/>
              </a:pPr>
              <a:t>17-04-2021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IN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IN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C2F68A32-CFCB-439A-A2CF-80099F4C3D48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289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B35DB2-CFF7-42E7-B8A1-C20A5D8AD1CB}" type="datetime1">
              <a:rPr lang="en-IN" smtClean="0"/>
              <a:t>17-04-2021</a:t>
            </a:fld>
            <a:endParaRPr lang="en-IN" dirty="0"/>
          </a:p>
        </p:txBody>
      </p:sp>
      <p:sp>
        <p:nvSpPr>
          <p:cNvPr id="6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 dirty="0"/>
          </a:p>
        </p:txBody>
      </p:sp>
      <p:sp>
        <p:nvSpPr>
          <p:cNvPr id="7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13DF03-D648-482C-A66E-4587A5A9BEBB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15007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/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BA287E-E219-4081-A37A-1112D3939340}" type="datetime1">
              <a:rPr lang="en-IN" smtClean="0"/>
              <a:t>17-04-2021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05BA7F-6634-4DC5-B802-048462A30929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1158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/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/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3A5579-4F5E-48A3-B1D8-1F08E984AF40}" type="datetime1">
              <a:rPr lang="en-IN" smtClean="0"/>
              <a:t>17-04-2021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42353F-7109-4797-9682-A284E98B8267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9321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677BA3-81CC-4140-BB85-B45B67795DA0}" type="datetime1">
              <a:rPr lang="en-IN" smtClean="0"/>
              <a:t>17-04-2021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EE0478-4D7A-4DB5-A717-F7A53182A5E8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7777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/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114D65-EDE7-4BB9-83AD-DB9660CDBFA7}" type="datetime1">
              <a:rPr lang="en-IN" smtClean="0"/>
              <a:t>17-04-2021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4EFF24-08E3-4FA1-8C45-BF7676C768F2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1721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/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BF76A6-171B-4882-8171-C681E060CFE1}" type="datetime1">
              <a:rPr lang="en-IN" smtClean="0"/>
              <a:t>17-04-2021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0705EA-2511-4E21-9742-1E8F21F470BD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6984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/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/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/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6A4CFA-16DB-4ECF-AB07-7CA873D7F726}" type="datetime1">
              <a:rPr lang="en-IN" smtClean="0"/>
              <a:t>17-04-2021</a:t>
            </a:fld>
            <a:endParaRPr lang="en-IN"/>
          </a:p>
        </p:txBody>
      </p:sp>
      <p:sp>
        <p:nvSpPr>
          <p:cNvPr id="8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9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6F28FC-90B3-42AA-ACD9-B0DF29CE4559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7625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CEF5B6-AA46-43E1-B547-D905DA680BAA}" type="datetime1">
              <a:rPr lang="en-IN" smtClean="0"/>
              <a:t>17-04-2021</a:t>
            </a:fld>
            <a:endParaRPr lang="en-IN"/>
          </a:p>
        </p:txBody>
      </p:sp>
      <p:sp>
        <p:nvSpPr>
          <p:cNvPr id="4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5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352310-FE4C-42B6-8C50-D86B05F55E03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6676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5EBF10-2852-4D39-8012-17B25C8D7810}" type="datetime1">
              <a:rPr lang="en-IN" smtClean="0"/>
              <a:t>17-04-2021</a:t>
            </a:fld>
            <a:endParaRPr lang="en-IN"/>
          </a:p>
        </p:txBody>
      </p:sp>
      <p:sp>
        <p:nvSpPr>
          <p:cNvPr id="3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4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1CBE4F-0B07-4B98-ADFA-E02A443B702E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8389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/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CA44D4-7D10-4B7F-A21B-303BADD1209D}" type="datetime1">
              <a:rPr lang="en-IN" smtClean="0"/>
              <a:t>17-04-2021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94EE9A-F5A0-4A67-9DDE-C66AFA93B31E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39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/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/>
          </a:p>
        </p:txBody>
      </p:sp>
      <p:sp>
        <p:nvSpPr>
          <p:cNvPr id="4" name="Text Placeholder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0701F2-77C7-434A-97B8-7F42F92A4F86}" type="datetime1">
              <a:rPr lang="en-IN" smtClean="0"/>
              <a:t>17-04-2021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6124A0-E6C0-44B0-9ED9-F9BC7B6DD751}" type="slidenum">
              <a:rPr lang="en-IN"/>
              <a:pPr>
                <a:defRPr/>
              </a:pPr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527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IN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 smtClean="0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978727BE-C1AD-44D8-B0F6-149E871F4A8A}" type="slidenum">
              <a:rPr lang="en-IN"/>
              <a:pPr>
                <a:defRPr/>
              </a:pPr>
              <a:t>‹#›</a:t>
            </a:fld>
            <a:endParaRPr lang="en-IN"/>
          </a:p>
        </p:txBody>
      </p:sp>
      <p:sp>
        <p:nvSpPr>
          <p:cNvPr id="7" name="Oval 6"/>
          <p:cNvSpPr/>
          <p:nvPr userDrawn="1"/>
        </p:nvSpPr>
        <p:spPr>
          <a:xfrm>
            <a:off x="0" y="5406573"/>
            <a:ext cx="1582059" cy="1451429"/>
          </a:xfrm>
          <a:prstGeom prst="ellipse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Box 3"/>
          <p:cNvSpPr txBox="1">
            <a:spLocks noChangeArrowheads="1"/>
          </p:cNvSpPr>
          <p:nvPr/>
        </p:nvSpPr>
        <p:spPr bwMode="auto">
          <a:xfrm>
            <a:off x="977900" y="2095501"/>
            <a:ext cx="10236200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IN" sz="4000" b="1" dirty="0"/>
              <a:t>Subject Code: </a:t>
            </a:r>
            <a:r>
              <a:rPr lang="en-US" sz="4000" b="1" dirty="0" smtClean="0"/>
              <a:t>SIT-1205</a:t>
            </a:r>
            <a:r>
              <a:rPr lang="en-IN" sz="4000" b="1" dirty="0" smtClean="0"/>
              <a:t> </a:t>
            </a:r>
            <a:endParaRPr lang="en-IN" sz="4000" b="1" dirty="0"/>
          </a:p>
          <a:p>
            <a:pPr algn="ctr"/>
            <a:r>
              <a:rPr lang="en-IN" sz="4000" b="1" dirty="0" smtClean="0"/>
              <a:t>Subject </a:t>
            </a:r>
            <a:r>
              <a:rPr lang="en-IN" sz="4000" b="1" dirty="0"/>
              <a:t>Name: </a:t>
            </a:r>
            <a:r>
              <a:rPr lang="en-IN" sz="4000" b="1" dirty="0" smtClean="0"/>
              <a:t>Object Oriented Analysis and Design</a:t>
            </a:r>
          </a:p>
          <a:p>
            <a:pPr algn="ctr"/>
            <a:endParaRPr lang="en-IN" sz="4000" dirty="0"/>
          </a:p>
          <a:p>
            <a:pPr algn="ctr"/>
            <a:r>
              <a:rPr lang="en-IN" sz="4000" b="1" dirty="0"/>
              <a:t>Faculty Name: </a:t>
            </a:r>
            <a:r>
              <a:rPr lang="en-IN" sz="4000" b="1" dirty="0" err="1" smtClean="0"/>
              <a:t>Dr.R.Jeberson</a:t>
            </a:r>
            <a:r>
              <a:rPr lang="en-IN" sz="4000" b="1" dirty="0" smtClean="0"/>
              <a:t> Retna Raj</a:t>
            </a:r>
          </a:p>
          <a:p>
            <a:pPr algn="ctr"/>
            <a:r>
              <a:rPr lang="en-IN" sz="4000" b="1" dirty="0" err="1" smtClean="0"/>
              <a:t>Dr.R.M</a:t>
            </a:r>
            <a:r>
              <a:rPr lang="en-IN" sz="4000" b="1" dirty="0" smtClean="0"/>
              <a:t> </a:t>
            </a:r>
            <a:r>
              <a:rPr lang="en-IN" sz="4000" b="1" dirty="0" err="1" smtClean="0"/>
              <a:t>Gomathi</a:t>
            </a:r>
            <a:endParaRPr lang="en-IN" sz="4000" b="1" dirty="0"/>
          </a:p>
        </p:txBody>
      </p:sp>
      <p:sp>
        <p:nvSpPr>
          <p:cNvPr id="3" name="Slide Number Placeholder 2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FA30C0-ADC2-46E6-BC23-A6925828123C}" type="slidenum">
              <a:rPr lang="en-IN"/>
              <a:pPr>
                <a:defRPr/>
              </a:pPr>
              <a:t>1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1524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92162"/>
          </a:xfrm>
        </p:spPr>
        <p:txBody>
          <a:bodyPr/>
          <a:lstStyle/>
          <a:p>
            <a:pPr algn="ctr" eaLnBrk="1" hangingPunct="1"/>
            <a:r>
              <a:rPr lang="en-US" sz="3600" dirty="0" smtClean="0">
                <a:latin typeface="Arial" charset="0"/>
                <a:cs typeface="Arial" charset="0"/>
              </a:rPr>
              <a:t>Eliminate unnecessary association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19200"/>
            <a:ext cx="10972800" cy="5334000"/>
          </a:xfrm>
        </p:spPr>
        <p:txBody>
          <a:bodyPr rtlCol="0">
            <a:normAutofit/>
          </a:bodyPr>
          <a:lstStyle/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Implementation association</a:t>
            </a:r>
          </a:p>
          <a:p>
            <a:pPr lvl="1" eaLnBrk="1" fontAlgn="auto" hangingPunct="1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Concerns with the implementation or design of the class within certain programming.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Ternary associations</a:t>
            </a:r>
          </a:p>
          <a:p>
            <a:pPr lvl="1" eaLnBrk="1" fontAlgn="auto" hangingPunct="1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Is an association among more than two classes.</a:t>
            </a:r>
          </a:p>
          <a:p>
            <a:pPr lvl="1" eaLnBrk="1" fontAlgn="auto" hangingPunct="1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Ternary association complicate the representation.</a:t>
            </a:r>
          </a:p>
          <a:p>
            <a:pPr lvl="1" eaLnBrk="1" fontAlgn="auto" hangingPunct="1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If possible change into binary association.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99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92162"/>
          </a:xfrm>
        </p:spPr>
        <p:txBody>
          <a:bodyPr/>
          <a:lstStyle/>
          <a:p>
            <a:pPr algn="ctr" eaLnBrk="1" hangingPunct="1"/>
            <a:r>
              <a:rPr lang="en-US" sz="3600" dirty="0">
                <a:latin typeface="Arial" charset="0"/>
                <a:cs typeface="Arial" charset="0"/>
              </a:rPr>
              <a:t>Eliminate unnecessary association</a:t>
            </a:r>
            <a:endParaRPr lang="en-US" sz="3600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19200"/>
            <a:ext cx="10972800" cy="5410200"/>
          </a:xfrm>
        </p:spPr>
        <p:txBody>
          <a:bodyPr rtlCol="0">
            <a:normAutofit/>
          </a:bodyPr>
          <a:lstStyle/>
          <a:p>
            <a:pPr marL="514350" indent="-514350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3. Directed actions (or derived ) associations</a:t>
            </a:r>
          </a:p>
          <a:p>
            <a:pPr lvl="1" eaLnBrk="1" fontAlgn="auto" hangingPunct="1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Can be defined in terms of other associations.</a:t>
            </a:r>
          </a:p>
          <a:p>
            <a:pPr lvl="1" eaLnBrk="1" fontAlgn="auto" hangingPunct="1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Since they are redundant, avoid these types of associations.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dirty="0" smtClean="0"/>
          </a:p>
        </p:txBody>
      </p:sp>
      <p:pic>
        <p:nvPicPr>
          <p:cNvPr id="1331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200" y="3048000"/>
            <a:ext cx="8432800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18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868362"/>
          </a:xfrm>
        </p:spPr>
        <p:txBody>
          <a:bodyPr/>
          <a:lstStyle/>
          <a:p>
            <a:pPr algn="ctr" eaLnBrk="1" hangingPunct="1"/>
            <a:r>
              <a:rPr lang="en-US" sz="4000" dirty="0" smtClean="0">
                <a:latin typeface="Arial" charset="0"/>
                <a:cs typeface="Arial" charset="0"/>
              </a:rPr>
              <a:t>2. Super – Sub class relationship (Generalization)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5181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Represents the inheritance relationship between related classes.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You can modify the existing sub classes as a new one.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Super sub class relationship also known as generalization hierarchy.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Allow object built from other objects. 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Advantage</a:t>
            </a:r>
          </a:p>
          <a:p>
            <a:pPr lvl="1" eaLnBrk="1" fontAlgn="auto" hangingPunct="1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Reuse.</a:t>
            </a:r>
          </a:p>
          <a:p>
            <a:pPr lvl="1" eaLnBrk="1" fontAlgn="auto" hangingPunct="1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Classes to share and reuse behaviors' and attributes.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41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92162"/>
          </a:xfrm>
        </p:spPr>
        <p:txBody>
          <a:bodyPr/>
          <a:lstStyle/>
          <a:p>
            <a:pPr eaLnBrk="1" hangingPunct="1"/>
            <a:r>
              <a:rPr lang="en-US" sz="3600" dirty="0" smtClean="0">
                <a:latin typeface="Arial" charset="0"/>
                <a:cs typeface="Arial" charset="0"/>
              </a:rPr>
              <a:t>Guidelines for identifying super sub class relationship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>
          <a:xfrm>
            <a:off x="609600" y="1219200"/>
            <a:ext cx="10972800" cy="5410200"/>
          </a:xfrm>
        </p:spPr>
        <p:txBody>
          <a:bodyPr/>
          <a:lstStyle/>
          <a:p>
            <a:pPr marL="514350" indent="-514350" eaLnBrk="1" hangingPunct="1">
              <a:buFont typeface="Calibri" pitchFamily="34" charset="0"/>
              <a:buAutoNum type="arabicPeriod"/>
            </a:pPr>
            <a:r>
              <a:rPr lang="en-US" sz="2800" dirty="0" smtClean="0">
                <a:latin typeface="Arial" charset="0"/>
                <a:cs typeface="Arial" charset="0"/>
              </a:rPr>
              <a:t>Top down : look for noun phrases composed of various adjectives in a class name.</a:t>
            </a:r>
          </a:p>
          <a:p>
            <a:pPr marL="514350" indent="-514350" eaLnBrk="1" hangingPunct="1">
              <a:buFont typeface="Calibri" pitchFamily="34" charset="0"/>
              <a:buAutoNum type="arabicPeriod"/>
            </a:pPr>
            <a:r>
              <a:rPr lang="en-US" sz="2800" dirty="0" smtClean="0">
                <a:latin typeface="Arial" charset="0"/>
                <a:cs typeface="Arial" charset="0"/>
              </a:rPr>
              <a:t>Bottom up : look for classes with similar attributes or methods.</a:t>
            </a:r>
          </a:p>
          <a:p>
            <a:pPr marL="514350" indent="-514350" eaLnBrk="1" hangingPunct="1">
              <a:buFont typeface="Calibri" pitchFamily="34" charset="0"/>
              <a:buAutoNum type="arabicPeriod"/>
            </a:pPr>
            <a:r>
              <a:rPr lang="en-US" sz="2800" dirty="0" smtClean="0">
                <a:latin typeface="Arial" charset="0"/>
                <a:cs typeface="Arial" charset="0"/>
              </a:rPr>
              <a:t>Reusability : do not create very specialized classes at the top.</a:t>
            </a:r>
          </a:p>
          <a:p>
            <a:pPr marL="514350" indent="-514350" eaLnBrk="1" hangingPunct="1">
              <a:buFont typeface="Calibri" pitchFamily="34" charset="0"/>
              <a:buAutoNum type="arabicPeriod"/>
            </a:pPr>
            <a:r>
              <a:rPr lang="en-US" sz="2800" dirty="0" smtClean="0">
                <a:latin typeface="Arial" charset="0"/>
                <a:cs typeface="Arial" charset="0"/>
              </a:rPr>
              <a:t>Multiple inheritance: avoid excessive use of multiple inheritance.</a:t>
            </a:r>
          </a:p>
          <a:p>
            <a:pPr lvl="1" eaLnBrk="1" hangingPunct="1"/>
            <a:r>
              <a:rPr lang="en-US" sz="2400" dirty="0" smtClean="0">
                <a:latin typeface="Arial" charset="0"/>
                <a:cs typeface="Arial" charset="0"/>
              </a:rPr>
              <a:t>Multiple inheritance complicates the design and implementation.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5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  <a:p>
            <a:pPr eaLnBrk="1" hangingPunct="1"/>
            <a:r>
              <a:rPr lang="en-US" sz="2800" smtClean="0">
                <a:latin typeface="Arial" charset="0"/>
                <a:cs typeface="Arial" charset="0"/>
              </a:rPr>
              <a:t>Inherit from the most appropriate class and add an object of another class as an attribute.</a:t>
            </a:r>
          </a:p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</p:txBody>
      </p:sp>
      <p:pic>
        <p:nvPicPr>
          <p:cNvPr id="1638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800" y="1752600"/>
            <a:ext cx="5181600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96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868362"/>
          </a:xfrm>
        </p:spPr>
        <p:txBody>
          <a:bodyPr/>
          <a:lstStyle/>
          <a:p>
            <a:pPr algn="ctr" eaLnBrk="1" hangingPunct="1"/>
            <a:r>
              <a:rPr lang="en-US" sz="3600" dirty="0" smtClean="0">
                <a:latin typeface="Arial" charset="0"/>
                <a:cs typeface="Arial" charset="0"/>
              </a:rPr>
              <a:t>3. A-Part-of Relationship – Aggregation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19200"/>
            <a:ext cx="10972800" cy="53340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Two properties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Transitivity : if A is part of B and B is part of C, then A is part of C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Antisymmetry : A is part of B, then B is not part of A </a:t>
            </a:r>
          </a:p>
          <a:p>
            <a:pPr lvl="1" eaLnBrk="1" fontAlgn="auto" hangingPunct="1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400" dirty="0" err="1" smtClean="0">
                <a:latin typeface="Arial" pitchFamily="34" charset="0"/>
                <a:cs typeface="Arial" pitchFamily="34" charset="0"/>
              </a:rPr>
              <a:t>Eg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. engine is part of a car, but car is not part of an engine.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Filled diamond represents strong form of aggregation which is composition.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4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dirty="0">
                <a:latin typeface="Arial" charset="0"/>
                <a:cs typeface="Arial" charset="0"/>
              </a:rPr>
              <a:t>A-Part-of Relationship</a:t>
            </a:r>
            <a:endParaRPr lang="en-US" dirty="0" smtClean="0"/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smtClean="0"/>
          </a:p>
        </p:txBody>
      </p:sp>
      <p:pic>
        <p:nvPicPr>
          <p:cNvPr id="1843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0" y="1828801"/>
            <a:ext cx="4165600" cy="376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39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838200"/>
          </a:xfrm>
        </p:spPr>
        <p:txBody>
          <a:bodyPr/>
          <a:lstStyle/>
          <a:p>
            <a:pPr algn="ctr" eaLnBrk="1" hangingPunct="1"/>
            <a:r>
              <a:rPr lang="en-US" sz="4000" dirty="0" smtClean="0">
                <a:latin typeface="Arial" charset="0"/>
                <a:cs typeface="Arial" charset="0"/>
              </a:rPr>
              <a:t>A-part of Relationship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19200"/>
            <a:ext cx="10972800" cy="54102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Guidelines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Assembly : is constructed from its parts and an assembly –part situation physically exist.</a:t>
            </a:r>
          </a:p>
          <a:p>
            <a:pPr lvl="1" eaLnBrk="1" fontAlgn="auto" hangingPunct="1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err="1" smtClean="0">
                <a:latin typeface="Arial" pitchFamily="34" charset="0"/>
                <a:cs typeface="Arial" pitchFamily="34" charset="0"/>
              </a:rPr>
              <a:t>Eg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. French onion soup is an assembly of onion,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buttor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, flour, wine etc.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Container : a physical whole encompasses but not constructed from physical parts.</a:t>
            </a:r>
          </a:p>
          <a:p>
            <a:pPr lvl="1" eaLnBrk="1" fontAlgn="auto" hangingPunct="1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err="1" smtClean="0">
                <a:latin typeface="Arial" pitchFamily="34" charset="0"/>
                <a:cs typeface="Arial" pitchFamily="34" charset="0"/>
              </a:rPr>
              <a:t>Eg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. house can be considered as a container for furniture and appliances.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73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92162"/>
          </a:xfrm>
        </p:spPr>
        <p:txBody>
          <a:bodyPr/>
          <a:lstStyle/>
          <a:p>
            <a:pPr algn="ctr" eaLnBrk="1" hangingPunct="1"/>
            <a:r>
              <a:rPr lang="en-US" dirty="0">
                <a:latin typeface="Arial" charset="0"/>
                <a:cs typeface="Arial" charset="0"/>
              </a:rPr>
              <a:t>A-Part-of </a:t>
            </a:r>
            <a:r>
              <a:rPr lang="en-US" dirty="0" smtClean="0">
                <a:latin typeface="Arial" charset="0"/>
                <a:cs typeface="Arial" charset="0"/>
              </a:rPr>
              <a:t>Relationship Patterns</a:t>
            </a:r>
            <a:endParaRPr lang="en-US" dirty="0" smtClean="0"/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609600" y="1219200"/>
            <a:ext cx="10972800" cy="54864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Arial" pitchFamily="34" charset="0"/>
                <a:cs typeface="Arial" pitchFamily="34" charset="0"/>
              </a:rPr>
              <a:t>Assembly :  is constructed from its parts and an assembly- part situation physically exists.</a:t>
            </a:r>
          </a:p>
          <a:p>
            <a:pPr eaLnBrk="1" hangingPunct="1"/>
            <a:r>
              <a:rPr lang="en-US" dirty="0" smtClean="0">
                <a:latin typeface="Arial" pitchFamily="34" charset="0"/>
                <a:cs typeface="Arial" pitchFamily="34" charset="0"/>
              </a:rPr>
              <a:t>Example : French onion soup is an assembly of onion,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buttor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, flour, wine</a:t>
            </a:r>
          </a:p>
        </p:txBody>
      </p:sp>
      <p:pic>
        <p:nvPicPr>
          <p:cNvPr id="2048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416" y="3218436"/>
            <a:ext cx="325120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35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478"/>
            <a:ext cx="10515600" cy="859810"/>
          </a:xfrm>
        </p:spPr>
        <p:txBody>
          <a:bodyPr/>
          <a:lstStyle/>
          <a:p>
            <a:pPr algn="ctr"/>
            <a:r>
              <a:rPr lang="en-US" sz="3600" dirty="0">
                <a:latin typeface="Arial" charset="0"/>
                <a:cs typeface="Arial" charset="0"/>
              </a:rPr>
              <a:t>A-Part-of Relationship Patterns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14402"/>
            <a:ext cx="10515600" cy="5262563"/>
          </a:xfrm>
        </p:spPr>
        <p:txBody>
          <a:bodyPr/>
          <a:lstStyle/>
          <a:p>
            <a:pPr algn="just"/>
            <a:r>
              <a:rPr lang="en-US" sz="2400" dirty="0" smtClean="0">
                <a:latin typeface="Arial" pitchFamily="34" charset="0"/>
                <a:cs typeface="Arial" pitchFamily="34" charset="0"/>
              </a:rPr>
              <a:t>Container : A physical whole encompasses but not constructed from physical parts</a:t>
            </a:r>
          </a:p>
          <a:p>
            <a:pPr algn="just"/>
            <a:r>
              <a:rPr lang="en-US" sz="2400" dirty="0" smtClean="0">
                <a:latin typeface="Arial" pitchFamily="34" charset="0"/>
                <a:cs typeface="Arial" pitchFamily="34" charset="0"/>
              </a:rPr>
              <a:t>Example : House can be considered as a container for furniture and applications.</a:t>
            </a:r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EE0478-4D7A-4DB5-A717-F7A53182A5E8}" type="slidenum">
              <a:rPr lang="en-IN" smtClean="0"/>
              <a:pPr>
                <a:defRPr/>
              </a:pPr>
              <a:t>19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700" y="2829711"/>
            <a:ext cx="2703771" cy="2635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00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941161"/>
          </a:xfrm>
        </p:spPr>
        <p:txBody>
          <a:bodyPr/>
          <a:lstStyle/>
          <a:p>
            <a:pPr marL="109728" indent="0" algn="ctr"/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UNIT 3 OBJECT ORIENTED ANALYSIS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7888"/>
            <a:ext cx="10515600" cy="4769077"/>
          </a:xfrm>
        </p:spPr>
        <p:txBody>
          <a:bodyPr/>
          <a:lstStyle/>
          <a:p>
            <a:pPr marL="0" indent="0"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Business Object Analysis - Use Case Driven Object Oriented Analysis - Business Process Modeling - Use Case model - Developing Effective Documentation - Object Analysis Classification: Classification Theory - Noun Phrase Approach - Common Class Patterns Approach - Use-Case Driven Approach - Classes Responsibilities and Collaborators - Naming Classes - Identifying Object Relationships, Attributes and Methods: Association -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SuperSubclass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Relationships - A-part of Relationships. </a:t>
            </a:r>
          </a:p>
          <a:p>
            <a:pPr marL="0" indent="0" algn="just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EE0478-4D7A-4DB5-A717-F7A53182A5E8}" type="slidenum">
              <a:rPr lang="en-IN" smtClean="0"/>
              <a:pPr>
                <a:defRPr/>
              </a:pPr>
              <a:t>2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250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478"/>
            <a:ext cx="10515600" cy="859810"/>
          </a:xfrm>
        </p:spPr>
        <p:txBody>
          <a:bodyPr/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Q&amp;A - Analysis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14402"/>
            <a:ext cx="10515600" cy="5262563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1. Mention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the steps for finding use 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cases</a:t>
            </a:r>
          </a:p>
          <a:p>
            <a:pPr algn="just"/>
            <a:r>
              <a:rPr lang="en-US" sz="2400" dirty="0">
                <a:latin typeface="Arial" pitchFamily="34" charset="0"/>
                <a:cs typeface="Arial" pitchFamily="34" charset="0"/>
              </a:rPr>
              <a:t>For each actor, find the tasks and functions that the actor should be able to perform or that the system needs the actor to perform. </a:t>
            </a:r>
            <a:endParaRPr lang="en-US" sz="2400" dirty="0" smtClean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400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use case should represent a course of events that leads to a clear goal. Name 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use cases. </a:t>
            </a:r>
            <a:endParaRPr lang="en-US" sz="2400" dirty="0" smtClean="0">
              <a:latin typeface="Arial" pitchFamily="34" charset="0"/>
              <a:cs typeface="Arial" pitchFamily="34" charset="0"/>
            </a:endParaRPr>
          </a:p>
          <a:p>
            <a:pPr algn="just"/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400" dirty="0" smtClean="0">
                <a:latin typeface="Arial" pitchFamily="34" charset="0"/>
                <a:cs typeface="Arial" pitchFamily="34" charset="0"/>
              </a:rPr>
              <a:t>2.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List any two use cases for a “</a:t>
            </a:r>
            <a:r>
              <a:rPr lang="en-US" sz="2400" b="1" dirty="0" err="1">
                <a:latin typeface="Arial" pitchFamily="34" charset="0"/>
                <a:cs typeface="Arial" pitchFamily="34" charset="0"/>
              </a:rPr>
              <a:t>Libraray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 Management System”? </a:t>
            </a:r>
            <a:endParaRPr lang="en-US" sz="2400" b="1" dirty="0" smtClean="0">
              <a:latin typeface="Arial" pitchFamily="34" charset="0"/>
              <a:cs typeface="Arial" pitchFamily="34" charset="0"/>
            </a:endParaRP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1.Borrow books 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2.Supplier Return books 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3.Circulation clerk 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3. Get an inter liability loan 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4. Do research 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5. Read books / news paper </a:t>
            </a:r>
          </a:p>
          <a:p>
            <a:pPr lvl="1"/>
            <a:r>
              <a:rPr lang="en-US" sz="1800" dirty="0">
                <a:latin typeface="Arial" pitchFamily="34" charset="0"/>
                <a:cs typeface="Arial" pitchFamily="34" charset="0"/>
              </a:rPr>
              <a:t>6. Purchase supplier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EE0478-4D7A-4DB5-A717-F7A53182A5E8}" type="slidenum">
              <a:rPr lang="en-IN" smtClean="0"/>
              <a:pPr>
                <a:defRPr/>
              </a:pPr>
              <a:t>20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0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478"/>
            <a:ext cx="10515600" cy="859810"/>
          </a:xfrm>
        </p:spPr>
        <p:txBody>
          <a:bodyPr/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Q&amp;A - Analysis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14402"/>
            <a:ext cx="10515600" cy="5262563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3. What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is 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aggregation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? </a:t>
            </a:r>
            <a:endParaRPr lang="en-US" sz="2400" b="1" dirty="0" smtClean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400" dirty="0">
                <a:latin typeface="Arial" pitchFamily="34" charset="0"/>
                <a:cs typeface="Arial" pitchFamily="34" charset="0"/>
              </a:rPr>
              <a:t>A special form of association that models a whole-part relationship between an aggregate (the whole) and its parts </a:t>
            </a:r>
            <a:endParaRPr lang="en-US" sz="2400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4.Define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actor. </a:t>
            </a:r>
            <a:endParaRPr lang="en-US" sz="2400" b="1" dirty="0" smtClean="0">
              <a:latin typeface="Arial" pitchFamily="34" charset="0"/>
              <a:cs typeface="Arial" pitchFamily="34" charset="0"/>
            </a:endParaRPr>
          </a:p>
          <a:p>
            <a:pPr marL="0" indent="0" algn="just">
              <a:buNone/>
            </a:pPr>
            <a:r>
              <a:rPr lang="en-US" sz="2400" b="1" dirty="0">
                <a:latin typeface="Arial" pitchFamily="34" charset="0"/>
                <a:cs typeface="Arial" pitchFamily="34" charset="0"/>
              </a:rPr>
              <a:t>5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.When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will Uses association, Extends association used? </a:t>
            </a:r>
            <a:endParaRPr lang="en-US" sz="2400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use association allows extracting the common sub flow and making it a use case of its own.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For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example, checking a library card is common among the borrow books and return books. </a:t>
            </a:r>
          </a:p>
          <a:p>
            <a:pPr algn="just"/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EE0478-4D7A-4DB5-A717-F7A53182A5E8}" type="slidenum">
              <a:rPr lang="en-IN" smtClean="0"/>
              <a:pPr>
                <a:defRPr/>
              </a:pPr>
              <a:t>21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35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478"/>
            <a:ext cx="10515600" cy="859810"/>
          </a:xfrm>
        </p:spPr>
        <p:txBody>
          <a:bodyPr/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Q&amp;A - Analysis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14402"/>
            <a:ext cx="10515600" cy="5262563"/>
          </a:xfrm>
        </p:spPr>
        <p:txBody>
          <a:bodyPr/>
          <a:lstStyle/>
          <a:p>
            <a:pPr marL="0" indent="0" algn="just">
              <a:buNone/>
            </a:pPr>
            <a:r>
              <a:rPr lang="en-US" sz="2000" b="1" dirty="0" smtClean="0">
                <a:latin typeface="Arial" pitchFamily="34" charset="0"/>
                <a:cs typeface="Arial" pitchFamily="34" charset="0"/>
              </a:rPr>
              <a:t>6.What </a:t>
            </a:r>
            <a:r>
              <a:rPr lang="en-US" sz="2000" b="1" dirty="0">
                <a:latin typeface="Arial" pitchFamily="34" charset="0"/>
                <a:cs typeface="Arial" pitchFamily="34" charset="0"/>
              </a:rPr>
              <a:t>are the guidelines for selecting candidate classes from the relevant &amp; Fuzzy categories of classes </a:t>
            </a:r>
            <a:endParaRPr lang="en-US" sz="2000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2000" b="1" dirty="0">
                <a:latin typeface="Arial" pitchFamily="34" charset="0"/>
                <a:cs typeface="Arial" pitchFamily="34" charset="0"/>
              </a:rPr>
              <a:t>Redundant classes </a:t>
            </a:r>
            <a:endParaRPr lang="en-US" sz="2000" dirty="0">
              <a:latin typeface="Arial" pitchFamily="34" charset="0"/>
              <a:cs typeface="Arial" pitchFamily="34" charset="0"/>
            </a:endParaRPr>
          </a:p>
          <a:p>
            <a:r>
              <a:rPr lang="en-US" sz="2000" dirty="0">
                <a:latin typeface="Arial" pitchFamily="34" charset="0"/>
                <a:cs typeface="Arial" pitchFamily="34" charset="0"/>
              </a:rPr>
              <a:t>Do not keep two classes that express the same information. If more than one word is being used to </a:t>
            </a:r>
            <a:r>
              <a:rPr lang="en-US" sz="2000" dirty="0" smtClean="0">
                <a:latin typeface="Arial" pitchFamily="34" charset="0"/>
                <a:cs typeface="Arial" pitchFamily="34" charset="0"/>
              </a:rPr>
              <a:t>describe 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the same idea, select the one that is the most meaningful in the context of the system. </a:t>
            </a:r>
          </a:p>
          <a:p>
            <a:pPr marL="0" indent="0">
              <a:buNone/>
            </a:pPr>
            <a:r>
              <a:rPr lang="en-US" sz="2000" b="1" dirty="0">
                <a:latin typeface="Arial" pitchFamily="34" charset="0"/>
                <a:cs typeface="Arial" pitchFamily="34" charset="0"/>
              </a:rPr>
              <a:t>• Adjective classes </a:t>
            </a:r>
            <a:endParaRPr lang="en-US" sz="2000" dirty="0">
              <a:latin typeface="Arial" pitchFamily="34" charset="0"/>
              <a:cs typeface="Arial" pitchFamily="34" charset="0"/>
            </a:endParaRPr>
          </a:p>
          <a:p>
            <a:r>
              <a:rPr lang="en-US" sz="2000" dirty="0" smtClean="0">
                <a:latin typeface="Arial" pitchFamily="34" charset="0"/>
                <a:cs typeface="Arial" pitchFamily="34" charset="0"/>
              </a:rPr>
              <a:t>Adjectives 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can be used in many ways. An adjective can suggest a different kind of object, different use of the same object, or it could be utterly irrelevant. </a:t>
            </a:r>
          </a:p>
          <a:p>
            <a:pPr marL="0" indent="0">
              <a:buNone/>
            </a:pPr>
            <a:r>
              <a:rPr lang="en-US" sz="2000" dirty="0" smtClean="0">
                <a:latin typeface="Arial" pitchFamily="34" charset="0"/>
                <a:cs typeface="Arial" pitchFamily="34" charset="0"/>
              </a:rPr>
              <a:t>• </a:t>
            </a:r>
            <a:r>
              <a:rPr lang="en-US" sz="2000" b="1" dirty="0">
                <a:latin typeface="Arial" pitchFamily="34" charset="0"/>
                <a:cs typeface="Arial" pitchFamily="34" charset="0"/>
              </a:rPr>
              <a:t>Attribute classes </a:t>
            </a:r>
            <a:endParaRPr lang="en-US" sz="2000" dirty="0">
              <a:latin typeface="Arial" pitchFamily="34" charset="0"/>
              <a:cs typeface="Arial" pitchFamily="34" charset="0"/>
            </a:endParaRPr>
          </a:p>
          <a:p>
            <a:r>
              <a:rPr lang="en-US" sz="2000" dirty="0">
                <a:latin typeface="Arial" pitchFamily="34" charset="0"/>
                <a:cs typeface="Arial" pitchFamily="34" charset="0"/>
              </a:rPr>
              <a:t>Tentative objects that are used only as values should be defined or restated as attributes and not as a class. </a:t>
            </a:r>
          </a:p>
          <a:p>
            <a:r>
              <a:rPr lang="en-US" sz="2000" dirty="0">
                <a:latin typeface="Arial" pitchFamily="34" charset="0"/>
                <a:cs typeface="Arial" pitchFamily="34" charset="0"/>
              </a:rPr>
              <a:t>• </a:t>
            </a:r>
            <a:r>
              <a:rPr lang="en-US" sz="2000" b="1" dirty="0">
                <a:latin typeface="Arial" pitchFamily="34" charset="0"/>
                <a:cs typeface="Arial" pitchFamily="34" charset="0"/>
              </a:rPr>
              <a:t>Irrelevant classes: 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Each class must have e a purpose and every class should be clearly defined and necessary.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EE0478-4D7A-4DB5-A717-F7A53182A5E8}" type="slidenum">
              <a:rPr lang="en-IN" smtClean="0"/>
              <a:pPr>
                <a:defRPr/>
              </a:pPr>
              <a:t>22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35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478"/>
            <a:ext cx="10515600" cy="859810"/>
          </a:xfrm>
        </p:spPr>
        <p:txBody>
          <a:bodyPr/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Q&amp;A - Analysis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14402"/>
            <a:ext cx="10515600" cy="5262563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7. Define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80-20 Rule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.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List the guidelines for selecting classes in an application </a:t>
            </a:r>
            <a:endParaRPr lang="en-US" sz="2400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80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percent of the work can be done with 20 percent of the documentation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20 percent is easily accessible and the rest (80 percent) is available to those (few) who need to know. </a:t>
            </a:r>
          </a:p>
          <a:p>
            <a:pPr algn="just"/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EE0478-4D7A-4DB5-A717-F7A53182A5E8}" type="slidenum">
              <a:rPr lang="en-IN" smtClean="0"/>
              <a:pPr>
                <a:defRPr/>
              </a:pPr>
              <a:t>23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35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478"/>
            <a:ext cx="10515600" cy="859810"/>
          </a:xfrm>
        </p:spPr>
        <p:txBody>
          <a:bodyPr/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Q&amp;A - Analysis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14402"/>
            <a:ext cx="10515600" cy="5262563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8.How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would you name classes? List the approaches for identifying classes. Mention the types of object relationships </a:t>
            </a:r>
            <a:endParaRPr lang="en-US" sz="2400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class name should be singular.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Choose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the class name from standard vocabulary for the subject matter with which the clients or users are comfortable.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class name should reflect its intrinsic nature.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Use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readable names.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Capitalize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class names.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Code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should be consistent and easy to read. </a:t>
            </a:r>
          </a:p>
          <a:p>
            <a:pPr algn="just"/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EE0478-4D7A-4DB5-A717-F7A53182A5E8}" type="slidenum">
              <a:rPr lang="en-IN" smtClean="0"/>
              <a:pPr>
                <a:defRPr/>
              </a:pPr>
              <a:t>24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35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478"/>
            <a:ext cx="10515600" cy="859810"/>
          </a:xfrm>
        </p:spPr>
        <p:txBody>
          <a:bodyPr/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Q&amp;A - Analysis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14402"/>
            <a:ext cx="10515600" cy="5262563"/>
          </a:xfrm>
        </p:spPr>
        <p:txBody>
          <a:bodyPr/>
          <a:lstStyle/>
          <a:p>
            <a:r>
              <a:rPr lang="en-US" sz="2400" b="1" dirty="0">
                <a:latin typeface="Arial" pitchFamily="34" charset="0"/>
                <a:cs typeface="Arial" pitchFamily="34" charset="0"/>
              </a:rPr>
              <a:t>Approaches for identifying classes. </a:t>
            </a:r>
            <a:endParaRPr lang="en-US" sz="2400" dirty="0">
              <a:latin typeface="Arial" pitchFamily="34" charset="0"/>
              <a:cs typeface="Arial" pitchFamily="34" charset="0"/>
            </a:endParaRPr>
          </a:p>
          <a:p>
            <a:r>
              <a:rPr lang="en-US" sz="2400" dirty="0">
                <a:latin typeface="Arial" pitchFamily="34" charset="0"/>
                <a:cs typeface="Arial" pitchFamily="34" charset="0"/>
              </a:rPr>
              <a:t>o Noun phrase approach </a:t>
            </a:r>
          </a:p>
          <a:p>
            <a:r>
              <a:rPr lang="en-US" sz="2400" dirty="0">
                <a:latin typeface="Arial" pitchFamily="34" charset="0"/>
                <a:cs typeface="Arial" pitchFamily="34" charset="0"/>
              </a:rPr>
              <a:t>o Common class pattern approach </a:t>
            </a:r>
          </a:p>
          <a:p>
            <a:r>
              <a:rPr lang="en-US" sz="2400" dirty="0">
                <a:latin typeface="Arial" pitchFamily="34" charset="0"/>
                <a:cs typeface="Arial" pitchFamily="34" charset="0"/>
              </a:rPr>
              <a:t>o Use-case driven approach </a:t>
            </a:r>
          </a:p>
          <a:p>
            <a:r>
              <a:rPr lang="en-US" sz="2400" dirty="0">
                <a:latin typeface="Arial" pitchFamily="34" charset="0"/>
                <a:cs typeface="Arial" pitchFamily="34" charset="0"/>
              </a:rPr>
              <a:t>o Sequence / Collaboration Modeling </a:t>
            </a:r>
          </a:p>
          <a:p>
            <a:r>
              <a:rPr lang="en-US" sz="2400" dirty="0">
                <a:latin typeface="Arial" pitchFamily="34" charset="0"/>
                <a:cs typeface="Arial" pitchFamily="34" charset="0"/>
              </a:rPr>
              <a:t>o CRC approach </a:t>
            </a:r>
            <a:endParaRPr lang="en-US" sz="2400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2400" b="1" dirty="0" smtClean="0">
                <a:latin typeface="Arial" pitchFamily="34" charset="0"/>
                <a:cs typeface="Arial" pitchFamily="34" charset="0"/>
              </a:rPr>
              <a:t>Types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of object relationships </a:t>
            </a:r>
            <a:endParaRPr lang="en-US" sz="2400" dirty="0">
              <a:latin typeface="Arial" pitchFamily="34" charset="0"/>
              <a:cs typeface="Arial" pitchFamily="34" charset="0"/>
            </a:endParaRP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Association </a:t>
            </a:r>
            <a:endParaRPr lang="en-US" sz="2400" dirty="0">
              <a:latin typeface="Arial" pitchFamily="34" charset="0"/>
              <a:cs typeface="Arial" pitchFamily="34" charset="0"/>
            </a:endParaRP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Super-sub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structure (generalization hierarchy)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Aggregation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and a-part-of structure </a:t>
            </a:r>
          </a:p>
          <a:p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EE0478-4D7A-4DB5-A717-F7A53182A5E8}" type="slidenum">
              <a:rPr lang="en-IN" smtClean="0"/>
              <a:pPr>
                <a:defRPr/>
              </a:pPr>
              <a:t>25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79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478"/>
            <a:ext cx="10515600" cy="859810"/>
          </a:xfrm>
        </p:spPr>
        <p:txBody>
          <a:bodyPr/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Q&amp;A - Analysis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14402"/>
            <a:ext cx="10515600" cy="5262563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9. List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the guidelines for identifying super -sub relationships. </a:t>
            </a:r>
            <a:endParaRPr lang="en-US" sz="2400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2400" b="1" dirty="0" smtClean="0">
                <a:latin typeface="Arial" pitchFamily="34" charset="0"/>
                <a:cs typeface="Arial" pitchFamily="34" charset="0"/>
              </a:rPr>
              <a:t>Top-Down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: Look for noun phrases composed of various adjectives in a class name. </a:t>
            </a:r>
          </a:p>
          <a:p>
            <a:r>
              <a:rPr lang="en-US" sz="2400" b="1" dirty="0" smtClean="0">
                <a:latin typeface="Arial" pitchFamily="34" charset="0"/>
                <a:cs typeface="Arial" pitchFamily="34" charset="0"/>
              </a:rPr>
              <a:t>Bottom-Up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: look for classes with similar attributes and methods, in most cases. You can Group them by moving the common attributes and methods to an abstract class </a:t>
            </a:r>
            <a:endParaRPr lang="en-US" sz="2400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2400" b="1" dirty="0" smtClean="0">
                <a:latin typeface="Arial" pitchFamily="34" charset="0"/>
                <a:cs typeface="Arial" pitchFamily="34" charset="0"/>
              </a:rPr>
              <a:t>Reusability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: Move attributes and behavior as high as possible in the hierarchy. </a:t>
            </a:r>
          </a:p>
          <a:p>
            <a:r>
              <a:rPr lang="en-US" sz="2400" b="1" dirty="0" smtClean="0">
                <a:latin typeface="Arial" pitchFamily="34" charset="0"/>
                <a:cs typeface="Arial" pitchFamily="34" charset="0"/>
              </a:rPr>
              <a:t>Multiple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Inheritance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: Avoid excessive use of multiple inheritances </a:t>
            </a:r>
          </a:p>
          <a:p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algn="just"/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EE0478-4D7A-4DB5-A717-F7A53182A5E8}" type="slidenum">
              <a:rPr lang="en-IN" smtClean="0"/>
              <a:pPr>
                <a:defRPr/>
              </a:pPr>
              <a:t>26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79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478"/>
            <a:ext cx="10515600" cy="859810"/>
          </a:xfrm>
        </p:spPr>
        <p:txBody>
          <a:bodyPr/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Q&amp;A - Analysis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14402"/>
            <a:ext cx="10515600" cy="5262563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10. What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is Generalization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?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Superclass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-subclass relationships, also known as Generalization hierarchy allow objects to be built 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from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other objects </a:t>
            </a:r>
          </a:p>
          <a:p>
            <a:pPr marL="0" indent="0">
              <a:buNone/>
            </a:pP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11.What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are the guidelines for naming the classes </a:t>
            </a:r>
            <a:endParaRPr lang="en-US" sz="2400" b="1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class should describe a single object.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It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should be singular form of noun.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Use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names that the users are comfortable.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class name should reflect its intrinsic nature. </a:t>
            </a:r>
          </a:p>
          <a:p>
            <a:r>
              <a:rPr lang="en-US" sz="2400" dirty="0" smtClean="0">
                <a:latin typeface="Arial" pitchFamily="34" charset="0"/>
                <a:cs typeface="Arial" pitchFamily="34" charset="0"/>
              </a:rPr>
              <a:t>Use 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readable names and Capitalize class names (Ex. Loan-Window). </a:t>
            </a:r>
          </a:p>
          <a:p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algn="just"/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EE0478-4D7A-4DB5-A717-F7A53182A5E8}" type="slidenum">
              <a:rPr lang="en-IN" smtClean="0"/>
              <a:pPr>
                <a:defRPr/>
              </a:pPr>
              <a:t>27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79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478"/>
            <a:ext cx="10515600" cy="859810"/>
          </a:xfrm>
        </p:spPr>
        <p:txBody>
          <a:bodyPr/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Q&amp;A - Analysis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14402"/>
            <a:ext cx="10515600" cy="5262563"/>
          </a:xfrm>
        </p:spPr>
        <p:txBody>
          <a:bodyPr/>
          <a:lstStyle/>
          <a:p>
            <a:pPr algn="just"/>
            <a:r>
              <a:rPr lang="en-US" sz="2400" b="1" dirty="0"/>
              <a:t>Differentiate Actors and Use cases </a:t>
            </a:r>
            <a:endParaRPr lang="en-US" sz="2400" b="1" dirty="0" smtClean="0"/>
          </a:p>
          <a:p>
            <a:pPr algn="just"/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EE0478-4D7A-4DB5-A717-F7A53182A5E8}" type="slidenum">
              <a:rPr lang="en-IN" smtClean="0"/>
              <a:pPr>
                <a:defRPr/>
              </a:pPr>
              <a:t>28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159569"/>
              </p:ext>
            </p:extLst>
          </p:nvPr>
        </p:nvGraphicFramePr>
        <p:xfrm>
          <a:off x="1745397" y="1538532"/>
          <a:ext cx="81280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4949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Actors </a:t>
                      </a:r>
                      <a:r>
                        <a:rPr lang="en-US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Use cases </a:t>
                      </a:r>
                      <a:r>
                        <a:rPr lang="en-US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Actor represents the role a user plays with respect to the system. 	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use case defines the interactions between external actors and the system </a:t>
                      </a:r>
                    </a:p>
                    <a:p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sequence of transactions in a system 	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 external system that needs information from a current system. 	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Yields results of measurable values to an individual actor of the system. 	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Actors can be the ones that get value from the use case 	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Provides a special flow of events. 	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8979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756314" y="2330405"/>
            <a:ext cx="10515600" cy="1325563"/>
          </a:xfrm>
        </p:spPr>
        <p:txBody>
          <a:bodyPr/>
          <a:lstStyle/>
          <a:p>
            <a:pPr algn="ctr" eaLnBrk="1" hangingPunct="1"/>
            <a:r>
              <a:rPr lang="en-US" sz="3600" dirty="0" smtClean="0">
                <a:latin typeface="Arial" charset="0"/>
                <a:cs typeface="Arial" charset="0"/>
              </a:rPr>
              <a:t>Identifying object relationships, attributes and methods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251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sz="3600" dirty="0" smtClean="0">
                <a:latin typeface="Arial" charset="0"/>
                <a:cs typeface="Arial" charset="0"/>
              </a:rPr>
              <a:t>Identifying object relationships, attributes and methods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5029200"/>
          </a:xfrm>
        </p:spPr>
        <p:txBody>
          <a:bodyPr/>
          <a:lstStyle/>
          <a:p>
            <a:pPr eaLnBrk="1" hangingPunct="1"/>
            <a:r>
              <a:rPr lang="en-US" sz="2800" dirty="0" smtClean="0">
                <a:latin typeface="Arial" charset="0"/>
                <a:cs typeface="Arial" charset="0"/>
              </a:rPr>
              <a:t>All objects stand in relationship to others.</a:t>
            </a:r>
          </a:p>
          <a:p>
            <a:pPr eaLnBrk="1" hangingPunct="1"/>
            <a:r>
              <a:rPr lang="en-US" sz="2800" dirty="0" smtClean="0">
                <a:latin typeface="Arial" charset="0"/>
                <a:cs typeface="Arial" charset="0"/>
              </a:rPr>
              <a:t>Three types of relationship.</a:t>
            </a:r>
          </a:p>
          <a:p>
            <a:pPr marL="914400" lvl="1" indent="-514350" eaLnBrk="1" hangingPunct="1">
              <a:buFont typeface="Calibri" pitchFamily="34" charset="0"/>
              <a:buAutoNum type="arabicPeriod"/>
            </a:pPr>
            <a:r>
              <a:rPr lang="en-US" dirty="0" smtClean="0">
                <a:latin typeface="Arial" charset="0"/>
                <a:cs typeface="Arial" charset="0"/>
              </a:rPr>
              <a:t>Association</a:t>
            </a:r>
          </a:p>
          <a:p>
            <a:pPr marL="914400" lvl="1" indent="-514350" eaLnBrk="1" hangingPunct="1">
              <a:buFont typeface="Calibri" pitchFamily="34" charset="0"/>
              <a:buAutoNum type="arabicPeriod"/>
            </a:pPr>
            <a:r>
              <a:rPr lang="en-US" dirty="0" smtClean="0">
                <a:latin typeface="Arial" charset="0"/>
                <a:cs typeface="Arial" charset="0"/>
              </a:rPr>
              <a:t>Super-sub structure(also known as generalization)</a:t>
            </a:r>
          </a:p>
          <a:p>
            <a:pPr marL="914400" lvl="1" indent="-514350" eaLnBrk="1" hangingPunct="1">
              <a:buFont typeface="Calibri" pitchFamily="34" charset="0"/>
              <a:buAutoNum type="arabicPeriod"/>
            </a:pPr>
            <a:r>
              <a:rPr lang="en-US" dirty="0" smtClean="0">
                <a:latin typeface="Arial" charset="0"/>
                <a:cs typeface="Arial" charset="0"/>
              </a:rPr>
              <a:t>Aggregation and a-part-of structure.</a:t>
            </a:r>
          </a:p>
          <a:p>
            <a:pPr eaLnBrk="1" hangingPunct="1"/>
            <a:endParaRPr lang="en-US" sz="2800" dirty="0" smtClean="0">
              <a:latin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99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868362"/>
          </a:xfrm>
        </p:spPr>
        <p:txBody>
          <a:bodyPr/>
          <a:lstStyle/>
          <a:p>
            <a:pPr algn="ctr" eaLnBrk="1" hangingPunct="1"/>
            <a:r>
              <a:rPr lang="en-US" dirty="0" smtClean="0">
                <a:latin typeface="Arial" pitchFamily="34" charset="0"/>
                <a:cs typeface="Arial" pitchFamily="34" charset="0"/>
              </a:rPr>
              <a:t>1. Association 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5257800"/>
          </a:xfrm>
        </p:spPr>
        <p:txBody>
          <a:bodyPr/>
          <a:lstStyle/>
          <a:p>
            <a:pPr eaLnBrk="1" hangingPunct="1">
              <a:spcBef>
                <a:spcPts val="1200"/>
              </a:spcBef>
            </a:pPr>
            <a:r>
              <a:rPr lang="en-US" sz="2800" dirty="0" smtClean="0">
                <a:latin typeface="Arial" charset="0"/>
                <a:cs typeface="Arial" charset="0"/>
              </a:rPr>
              <a:t>Association is an relationships among objects.</a:t>
            </a:r>
          </a:p>
          <a:p>
            <a:pPr eaLnBrk="1" hangingPunct="1">
              <a:spcBef>
                <a:spcPts val="1200"/>
              </a:spcBef>
            </a:pPr>
            <a:r>
              <a:rPr lang="en-US" sz="2800" dirty="0" smtClean="0">
                <a:latin typeface="Arial" charset="0"/>
                <a:cs typeface="Arial" charset="0"/>
              </a:rPr>
              <a:t>Super-sub relation allows inheritance.</a:t>
            </a:r>
          </a:p>
          <a:p>
            <a:pPr eaLnBrk="1" hangingPunct="1">
              <a:spcBef>
                <a:spcPts val="1200"/>
              </a:spcBef>
            </a:pPr>
            <a:r>
              <a:rPr lang="en-US" sz="2800" dirty="0" smtClean="0">
                <a:latin typeface="Arial" charset="0"/>
                <a:cs typeface="Arial" charset="0"/>
              </a:rPr>
              <a:t>A-part-of is familiar of organizing components of bigger objects.</a:t>
            </a:r>
          </a:p>
          <a:p>
            <a:pPr eaLnBrk="1" hangingPunct="1">
              <a:spcBef>
                <a:spcPts val="1200"/>
              </a:spcBef>
            </a:pPr>
            <a:r>
              <a:rPr lang="en-US" sz="2800" dirty="0" err="1" smtClean="0">
                <a:latin typeface="Arial" charset="0"/>
                <a:cs typeface="Arial" charset="0"/>
              </a:rPr>
              <a:t>Eg</a:t>
            </a:r>
            <a:r>
              <a:rPr lang="en-US" sz="2800" dirty="0" smtClean="0">
                <a:latin typeface="Arial" charset="0"/>
                <a:cs typeface="Arial" charset="0"/>
              </a:rPr>
              <a:t>. walls, windows, doors, is one part of bigger object building.</a:t>
            </a:r>
          </a:p>
          <a:p>
            <a:pPr eaLnBrk="1" hangingPunct="1">
              <a:spcBef>
                <a:spcPts val="1200"/>
              </a:spcBef>
            </a:pPr>
            <a:r>
              <a:rPr lang="en-US" sz="2800" dirty="0" smtClean="0">
                <a:latin typeface="Arial" charset="0"/>
                <a:cs typeface="Arial" charset="0"/>
              </a:rPr>
              <a:t>Association represents a physical or conceptual connection between two or more objects.</a:t>
            </a:r>
          </a:p>
          <a:p>
            <a:pPr eaLnBrk="1" hangingPunct="1">
              <a:spcBef>
                <a:spcPts val="1200"/>
              </a:spcBef>
            </a:pPr>
            <a:endParaRPr lang="en-US" sz="2800" dirty="0" smtClean="0">
              <a:latin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21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868362"/>
          </a:xfrm>
        </p:spPr>
        <p:txBody>
          <a:bodyPr/>
          <a:lstStyle/>
          <a:p>
            <a:pPr algn="ctr" eaLnBrk="1" hangingPunct="1"/>
            <a:r>
              <a:rPr lang="en-US" dirty="0" smtClean="0">
                <a:latin typeface="Arial" charset="0"/>
                <a:cs typeface="Arial" charset="0"/>
              </a:rPr>
              <a:t>Association 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5410200"/>
          </a:xfrm>
        </p:spPr>
        <p:txBody>
          <a:bodyPr/>
          <a:lstStyle/>
          <a:p>
            <a:pPr eaLnBrk="1" hangingPunct="1"/>
            <a:r>
              <a:rPr lang="en-US" smtClean="0"/>
              <a:t>Binary association</a:t>
            </a:r>
          </a:p>
          <a:p>
            <a:pPr eaLnBrk="1" hangingPunct="1"/>
            <a:endParaRPr lang="en-US" smtClean="0"/>
          </a:p>
        </p:txBody>
      </p:sp>
      <p:pic>
        <p:nvPicPr>
          <p:cNvPr id="819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0" y="1905000"/>
            <a:ext cx="72136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769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868362"/>
          </a:xfrm>
        </p:spPr>
        <p:txBody>
          <a:bodyPr/>
          <a:lstStyle/>
          <a:p>
            <a:pPr algn="ctr" eaLnBrk="1" hangingPunct="1"/>
            <a:r>
              <a:rPr lang="en-US" dirty="0" smtClean="0">
                <a:latin typeface="Arial" charset="0"/>
                <a:cs typeface="Arial" charset="0"/>
              </a:rPr>
              <a:t>Identifying Associations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10972800" cy="5257800"/>
          </a:xfrm>
        </p:spPr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cs typeface="Arial" charset="0"/>
              </a:rPr>
              <a:t>Begins by analyzing the interactions between classes.</a:t>
            </a:r>
          </a:p>
          <a:p>
            <a:pPr eaLnBrk="1" hangingPunct="1"/>
            <a:r>
              <a:rPr lang="en-US" sz="2400" dirty="0" smtClean="0">
                <a:latin typeface="Arial" charset="0"/>
                <a:cs typeface="Arial" charset="0"/>
              </a:rPr>
              <a:t>Questions that help</a:t>
            </a:r>
          </a:p>
          <a:p>
            <a:pPr marL="914400" lvl="1" indent="-514350" eaLnBrk="1" hangingPunct="1">
              <a:spcBef>
                <a:spcPts val="1200"/>
              </a:spcBef>
              <a:buFont typeface="Calibri" pitchFamily="34" charset="0"/>
              <a:buAutoNum type="arabicPeriod"/>
            </a:pPr>
            <a:r>
              <a:rPr lang="en-US" sz="2400" dirty="0" smtClean="0">
                <a:latin typeface="Arial" charset="0"/>
                <a:cs typeface="Arial" charset="0"/>
              </a:rPr>
              <a:t>Is the class capable of fulfilling the required task by itself.</a:t>
            </a:r>
          </a:p>
          <a:p>
            <a:pPr marL="914400" lvl="1" indent="-514350" eaLnBrk="1" hangingPunct="1">
              <a:spcBef>
                <a:spcPts val="1200"/>
              </a:spcBef>
              <a:buFont typeface="Calibri" pitchFamily="34" charset="0"/>
              <a:buAutoNum type="arabicPeriod"/>
            </a:pPr>
            <a:r>
              <a:rPr lang="en-US" sz="2400" dirty="0" smtClean="0">
                <a:latin typeface="Arial" charset="0"/>
                <a:cs typeface="Arial" charset="0"/>
              </a:rPr>
              <a:t>If not what does it need.</a:t>
            </a:r>
          </a:p>
          <a:p>
            <a:pPr marL="914400" lvl="1" indent="-514350" eaLnBrk="1" hangingPunct="1">
              <a:spcBef>
                <a:spcPts val="1200"/>
              </a:spcBef>
              <a:buFont typeface="Calibri" pitchFamily="34" charset="0"/>
              <a:buAutoNum type="arabicPeriod"/>
            </a:pPr>
            <a:r>
              <a:rPr lang="en-US" sz="2400" dirty="0" smtClean="0">
                <a:latin typeface="Arial" charset="0"/>
                <a:cs typeface="Arial" charset="0"/>
              </a:rPr>
              <a:t>From what other class can it acquire what it need.</a:t>
            </a:r>
          </a:p>
          <a:p>
            <a:pPr eaLnBrk="1" hangingPunct="1"/>
            <a:endParaRPr lang="en-US" sz="2400" dirty="0" smtClean="0">
              <a:latin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271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92162"/>
          </a:xfrm>
        </p:spPr>
        <p:txBody>
          <a:bodyPr/>
          <a:lstStyle/>
          <a:p>
            <a:pPr algn="ctr" eaLnBrk="1" hangingPunct="1"/>
            <a:r>
              <a:rPr lang="en-US" dirty="0" smtClean="0">
                <a:latin typeface="Arial" charset="0"/>
                <a:cs typeface="Arial" charset="0"/>
              </a:rPr>
              <a:t>Steps – identifying associations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69242"/>
            <a:ext cx="10972800" cy="5055358"/>
          </a:xfrm>
        </p:spPr>
        <p:txBody>
          <a:bodyPr rtlCol="0">
            <a:normAutofit/>
          </a:bodyPr>
          <a:lstStyle/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Extract all candidate associations from the problem statement and get them down on paper.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Refine later.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800" dirty="0" smtClean="0">
                <a:latin typeface="Arial" pitchFamily="34" charset="0"/>
                <a:cs typeface="Arial" pitchFamily="34" charset="0"/>
              </a:rPr>
              <a:t>Guidelines for identifying associations</a:t>
            </a:r>
          </a:p>
          <a:p>
            <a:pPr marL="914400" lvl="1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A dependency between two or more classes may be association</a:t>
            </a:r>
          </a:p>
          <a:p>
            <a:pPr marL="914400" lvl="1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Association often corresponds to a verb or propositional phrase.</a:t>
            </a:r>
          </a:p>
          <a:p>
            <a:pPr marL="914400" lvl="1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A reference from one class to another is association.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sz="2800" dirty="0" smtClean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38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868362"/>
          </a:xfrm>
        </p:spPr>
        <p:txBody>
          <a:bodyPr/>
          <a:lstStyle/>
          <a:p>
            <a:pPr algn="ctr" eaLnBrk="1" hangingPunct="1"/>
            <a:r>
              <a:rPr lang="en-US" sz="4000" dirty="0" smtClean="0">
                <a:latin typeface="Arial" charset="0"/>
                <a:cs typeface="Arial" charset="0"/>
              </a:rPr>
              <a:t>Common association pattern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609600" y="1219200"/>
            <a:ext cx="10972800" cy="5334000"/>
          </a:xfrm>
        </p:spPr>
        <p:txBody>
          <a:bodyPr/>
          <a:lstStyle/>
          <a:p>
            <a:pPr eaLnBrk="1" hangingPunct="1"/>
            <a:r>
              <a:rPr lang="en-US" sz="2800" smtClean="0">
                <a:latin typeface="Arial" charset="0"/>
                <a:cs typeface="Arial" charset="0"/>
              </a:rPr>
              <a:t>Location association.</a:t>
            </a:r>
          </a:p>
          <a:p>
            <a:pPr lvl="1" eaLnBrk="1" hangingPunct="1"/>
            <a:r>
              <a:rPr lang="en-US" smtClean="0">
                <a:latin typeface="Arial" charset="0"/>
                <a:cs typeface="Arial" charset="0"/>
              </a:rPr>
              <a:t>Eg . Next to, part-of, </a:t>
            </a:r>
          </a:p>
          <a:p>
            <a:pPr eaLnBrk="1" hangingPunct="1"/>
            <a:r>
              <a:rPr lang="en-US" sz="2800" smtClean="0">
                <a:latin typeface="Arial" charset="0"/>
                <a:cs typeface="Arial" charset="0"/>
              </a:rPr>
              <a:t>Communication associations</a:t>
            </a:r>
          </a:p>
          <a:p>
            <a:pPr lvl="1" eaLnBrk="1" hangingPunct="1"/>
            <a:r>
              <a:rPr lang="en-US" smtClean="0">
                <a:latin typeface="Arial" charset="0"/>
                <a:cs typeface="Arial" charset="0"/>
              </a:rPr>
              <a:t>Eg. talk to, order to</a:t>
            </a:r>
          </a:p>
          <a:p>
            <a:pPr eaLnBrk="1" hangingPunct="1"/>
            <a:endParaRPr lang="en-US" sz="2800" smtClean="0">
              <a:latin typeface="Arial" charset="0"/>
              <a:cs typeface="Arial" charset="0"/>
            </a:endParaRPr>
          </a:p>
        </p:txBody>
      </p:sp>
      <p:pic>
        <p:nvPicPr>
          <p:cNvPr id="1126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581400"/>
            <a:ext cx="6096000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5595259"/>
            <a:ext cx="1262743" cy="126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959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7446</TotalTime>
  <Words>1488</Words>
  <Application>Microsoft Office PowerPoint</Application>
  <PresentationFormat>Custom</PresentationFormat>
  <Paragraphs>186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PowerPoint Presentation</vt:lpstr>
      <vt:lpstr>UNIT 3 OBJECT ORIENTED ANALYSIS </vt:lpstr>
      <vt:lpstr>Identifying object relationships, attributes and methods</vt:lpstr>
      <vt:lpstr>Identifying object relationships, attributes and methods</vt:lpstr>
      <vt:lpstr>1. Association </vt:lpstr>
      <vt:lpstr>Association </vt:lpstr>
      <vt:lpstr>Identifying Associations</vt:lpstr>
      <vt:lpstr>Steps – identifying associations</vt:lpstr>
      <vt:lpstr>Common association pattern</vt:lpstr>
      <vt:lpstr>Eliminate unnecessary association</vt:lpstr>
      <vt:lpstr>Eliminate unnecessary association</vt:lpstr>
      <vt:lpstr>2. Super – Sub class relationship (Generalization)</vt:lpstr>
      <vt:lpstr>Guidelines for identifying super sub class relationship</vt:lpstr>
      <vt:lpstr>PowerPoint Presentation</vt:lpstr>
      <vt:lpstr>3. A-Part-of Relationship – Aggregation </vt:lpstr>
      <vt:lpstr>A-Part-of Relationship</vt:lpstr>
      <vt:lpstr>A-part of Relationship</vt:lpstr>
      <vt:lpstr>A-Part-of Relationship Patterns</vt:lpstr>
      <vt:lpstr>A-Part-of Relationship Patterns</vt:lpstr>
      <vt:lpstr>Q&amp;A - Analysis</vt:lpstr>
      <vt:lpstr>Q&amp;A - Analysis</vt:lpstr>
      <vt:lpstr>Q&amp;A - Analysis</vt:lpstr>
      <vt:lpstr>Q&amp;A - Analysis</vt:lpstr>
      <vt:lpstr>Q&amp;A - Analysis</vt:lpstr>
      <vt:lpstr>Q&amp;A - Analysis</vt:lpstr>
      <vt:lpstr>Q&amp;A - Analysis</vt:lpstr>
      <vt:lpstr>Q&amp;A - Analysis</vt:lpstr>
      <vt:lpstr>Q&amp;A - Analysis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Internet</dc:creator>
  <cp:lastModifiedBy>Windows User</cp:lastModifiedBy>
  <cp:revision>182</cp:revision>
  <dcterms:created xsi:type="dcterms:W3CDTF">2020-07-27T17:33:40Z</dcterms:created>
  <dcterms:modified xsi:type="dcterms:W3CDTF">2021-04-17T03:38:20Z</dcterms:modified>
</cp:coreProperties>
</file>

<file path=docProps/thumbnail.jpeg>
</file>